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7" r:id="rId4"/>
    <p:sldId id="258" r:id="rId5"/>
    <p:sldId id="268" r:id="rId6"/>
    <p:sldId id="271" r:id="rId7"/>
    <p:sldId id="273" r:id="rId8"/>
    <p:sldId id="265" r:id="rId9"/>
    <p:sldId id="266" r:id="rId10"/>
    <p:sldId id="272" r:id="rId11"/>
    <p:sldId id="270" r:id="rId12"/>
    <p:sldId id="264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4602" autoAdjust="0"/>
  </p:normalViewPr>
  <p:slideViewPr>
    <p:cSldViewPr snapToObjects="1">
      <p:cViewPr varScale="1">
        <p:scale>
          <a:sx n="62" d="100"/>
          <a:sy n="62" d="100"/>
        </p:scale>
        <p:origin x="14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5895" cy="75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gif>
</file>

<file path=ppt/media/image3.gif>
</file>

<file path=ppt/media/image4.png>
</file>

<file path=ppt/media/image5.gif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gi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7" Type="http://schemas.microsoft.com/office/2007/relationships/hdphoto" Target="../media/hdphoto1.wdp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gi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46" y="3958487"/>
            <a:ext cx="1434328" cy="1439127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0" y="-1525"/>
            <a:ext cx="5715000" cy="5716525"/>
            <a:chOff x="0" y="-1525"/>
            <a:chExt cx="5715000" cy="5716525"/>
          </a:xfrm>
        </p:grpSpPr>
        <p:pic>
          <p:nvPicPr>
            <p:cNvPr id="9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2809875" y="2809875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-1809750" y="187172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0" y="77281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" name="Group 12"/>
          <p:cNvGrpSpPr/>
          <p:nvPr userDrawn="1"/>
        </p:nvGrpSpPr>
        <p:grpSpPr>
          <a:xfrm rot="10800000">
            <a:off x="3433575" y="1152151"/>
            <a:ext cx="5715000" cy="5716525"/>
            <a:chOff x="0" y="-1525"/>
            <a:chExt cx="5715000" cy="5716525"/>
          </a:xfrm>
        </p:grpSpPr>
        <p:pic>
          <p:nvPicPr>
            <p:cNvPr id="14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2809875" y="2809875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-1809750" y="187172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0" y="77281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/>
          <p:cNvGrpSpPr/>
          <p:nvPr userDrawn="1"/>
        </p:nvGrpSpPr>
        <p:grpSpPr>
          <a:xfrm rot="10800000">
            <a:off x="18300" y="5857641"/>
            <a:ext cx="986635" cy="986634"/>
            <a:chOff x="8139065" y="13726"/>
            <a:chExt cx="986635" cy="986634"/>
          </a:xfrm>
        </p:grpSpPr>
        <p:pic>
          <p:nvPicPr>
            <p:cNvPr id="19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139065" y="13726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8486093" y="360753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/>
          <p:cNvGrpSpPr/>
          <p:nvPr userDrawn="1"/>
        </p:nvGrpSpPr>
        <p:grpSpPr>
          <a:xfrm>
            <a:off x="8139065" y="13726"/>
            <a:ext cx="986635" cy="986634"/>
            <a:chOff x="8139065" y="13726"/>
            <a:chExt cx="986635" cy="986634"/>
          </a:xfrm>
        </p:grpSpPr>
        <p:pic>
          <p:nvPicPr>
            <p:cNvPr id="22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139065" y="13726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8486093" y="360753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7" name="Picture 3" descr="C:\Program Files (x86)\Microsoft Office\MEDIA\OFFICE14\Lines\BD14882_.gif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575" y="6649066"/>
            <a:ext cx="3810000" cy="6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Program Files (x86)\Microsoft Office\MEDIA\OFFICE14\Lines\BD14882_.gif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0" y="147571"/>
            <a:ext cx="3810000" cy="6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527" y="3980973"/>
            <a:ext cx="1434328" cy="1427953"/>
          </a:xfrm>
          <a:prstGeom prst="rect">
            <a:avLst/>
          </a:prstGeom>
        </p:spPr>
      </p:pic>
      <p:grpSp>
        <p:nvGrpSpPr>
          <p:cNvPr id="30" name="Group 29"/>
          <p:cNvGrpSpPr/>
          <p:nvPr userDrawn="1"/>
        </p:nvGrpSpPr>
        <p:grpSpPr>
          <a:xfrm>
            <a:off x="811229" y="4640045"/>
            <a:ext cx="7521542" cy="1976545"/>
            <a:chOff x="2941709" y="6178279"/>
            <a:chExt cx="7521542" cy="1604138"/>
          </a:xfrm>
        </p:grpSpPr>
        <p:sp>
          <p:nvSpPr>
            <p:cNvPr id="31" name="TextBox 4"/>
            <p:cNvSpPr txBox="1"/>
            <p:nvPr/>
          </p:nvSpPr>
          <p:spPr>
            <a:xfrm>
              <a:off x="3924445" y="6178279"/>
              <a:ext cx="5556069" cy="34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Department of Computer Science</a:t>
              </a:r>
            </a:p>
          </p:txBody>
        </p:sp>
        <p:sp>
          <p:nvSpPr>
            <p:cNvPr id="32" name="TextBox 6"/>
            <p:cNvSpPr txBox="1"/>
            <p:nvPr/>
          </p:nvSpPr>
          <p:spPr>
            <a:xfrm>
              <a:off x="2941709" y="6828310"/>
              <a:ext cx="752154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University of Engineering and Technology</a:t>
              </a:r>
            </a:p>
            <a:p>
              <a:pPr algn="ctr"/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 New Campus Lahore</a:t>
              </a:r>
            </a:p>
          </p:txBody>
        </p:sp>
      </p:grpSp>
      <p:pic>
        <p:nvPicPr>
          <p:cNvPr id="33" name="Picture 4" descr="C:\Users\Mg\AppData\Local\Microsoft\Windows\INetCache\IE\WJL684Z1\pearl_PNG39[1]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485" y="-33357"/>
            <a:ext cx="274767" cy="27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C:\Users\Mg\AppData\Local\Microsoft\Windows\INetCache\IE\WJL684Z1\pearl_PNG39[1]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830" y="6616590"/>
            <a:ext cx="274767" cy="27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280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4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8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46456" cy="1143000"/>
          </a:xfrm>
        </p:spPr>
        <p:txBody>
          <a:bodyPr/>
          <a:lstStyle>
            <a:lvl1pPr algn="l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921" y="1746669"/>
            <a:ext cx="807662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-1525"/>
            <a:ext cx="5715000" cy="5716525"/>
            <a:chOff x="0" y="-1525"/>
            <a:chExt cx="5715000" cy="5716525"/>
          </a:xfrm>
        </p:grpSpPr>
        <p:pic>
          <p:nvPicPr>
            <p:cNvPr id="2050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2809875" y="2809875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-1809750" y="187172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0" y="77281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up 21"/>
          <p:cNvGrpSpPr/>
          <p:nvPr userDrawn="1"/>
        </p:nvGrpSpPr>
        <p:grpSpPr>
          <a:xfrm rot="10800000">
            <a:off x="3433575" y="1152151"/>
            <a:ext cx="5715000" cy="5716525"/>
            <a:chOff x="0" y="-1525"/>
            <a:chExt cx="5715000" cy="5716525"/>
          </a:xfrm>
        </p:grpSpPr>
        <p:pic>
          <p:nvPicPr>
            <p:cNvPr id="23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-2809875" y="2809875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C:\Program Files (x86)\Microsoft Office\MEDIA\OFFICE14\Lines\BD14516_.gif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715000" cy="95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-1809750" y="187172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0" y="77281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1" name="Picture 3" descr="C:\Program Files (x86)\Microsoft Office\MEDIA\OFFICE14\Lines\BD14882_.gif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40" y="147571"/>
            <a:ext cx="3810000" cy="6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Program Files (x86)\Microsoft Office\MEDIA\OFFICE14\Lines\BD14882_.gif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575" y="6649066"/>
            <a:ext cx="3810000" cy="6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 userDrawn="1"/>
        </p:nvGrpSpPr>
        <p:grpSpPr>
          <a:xfrm>
            <a:off x="8139065" y="13726"/>
            <a:ext cx="986635" cy="986634"/>
            <a:chOff x="8139065" y="13726"/>
            <a:chExt cx="986635" cy="986634"/>
          </a:xfrm>
        </p:grpSpPr>
        <p:pic>
          <p:nvPicPr>
            <p:cNvPr id="31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139065" y="13726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8486093" y="360753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4" name="Group 33"/>
          <p:cNvGrpSpPr/>
          <p:nvPr userDrawn="1"/>
        </p:nvGrpSpPr>
        <p:grpSpPr>
          <a:xfrm rot="10800000">
            <a:off x="18300" y="5857641"/>
            <a:ext cx="986635" cy="986634"/>
            <a:chOff x="8139065" y="13726"/>
            <a:chExt cx="986635" cy="986634"/>
          </a:xfrm>
        </p:grpSpPr>
        <p:pic>
          <p:nvPicPr>
            <p:cNvPr id="35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139065" y="13726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7" descr="C:\Users\Mg\AppData\Local\Microsoft\Windows\INetCache\IE\JR1PP5L1\3-2-gold-png-image[1].png"/>
            <p:cNvPicPr>
              <a:picLocks noChangeAspect="1" noChangeArrowheads="1"/>
            </p:cNvPicPr>
            <p:nvPr userDrawn="1"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8486093" y="360753"/>
              <a:ext cx="917288" cy="361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7" name="Picture 4" descr="C:\Users\Mg\AppData\Local\Microsoft\Windows\INetCache\IE\WJL684Z1\pearl_PNG39[1].png"/>
          <p:cNvPicPr>
            <a:picLocks noChangeAspect="1" noChangeArrowheads="1"/>
          </p:cNvPicPr>
          <p:nvPr userDrawn="1"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830" y="6616590"/>
            <a:ext cx="274767" cy="27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C:\Users\Mg\AppData\Local\Microsoft\Windows\INetCache\IE\WJL684Z1\pearl_PNG39[1].png"/>
          <p:cNvPicPr>
            <a:picLocks noChangeAspect="1" noChangeArrowheads="1"/>
          </p:cNvPicPr>
          <p:nvPr userDrawn="1"/>
        </p:nvPicPr>
        <p:blipFill>
          <a:blip r:embed="rId6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485" y="-33357"/>
            <a:ext cx="274767" cy="27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Group 45"/>
          <p:cNvGrpSpPr/>
          <p:nvPr userDrawn="1"/>
        </p:nvGrpSpPr>
        <p:grpSpPr>
          <a:xfrm>
            <a:off x="473670" y="1152150"/>
            <a:ext cx="547734" cy="75895"/>
            <a:chOff x="549565" y="1152150"/>
            <a:chExt cx="7589500" cy="75895"/>
          </a:xfrm>
        </p:grpSpPr>
        <p:pic>
          <p:nvPicPr>
            <p:cNvPr id="4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50"/>
          <p:cNvGrpSpPr/>
          <p:nvPr userDrawn="1"/>
        </p:nvGrpSpPr>
        <p:grpSpPr>
          <a:xfrm>
            <a:off x="912571" y="1152150"/>
            <a:ext cx="547734" cy="75895"/>
            <a:chOff x="549565" y="1152150"/>
            <a:chExt cx="7589500" cy="75895"/>
          </a:xfrm>
        </p:grpSpPr>
        <p:pic>
          <p:nvPicPr>
            <p:cNvPr id="5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/>
          <p:cNvGrpSpPr/>
          <p:nvPr userDrawn="1"/>
        </p:nvGrpSpPr>
        <p:grpSpPr>
          <a:xfrm>
            <a:off x="1460305" y="1152150"/>
            <a:ext cx="547734" cy="75895"/>
            <a:chOff x="549565" y="1152150"/>
            <a:chExt cx="7589500" cy="75895"/>
          </a:xfrm>
        </p:grpSpPr>
        <p:pic>
          <p:nvPicPr>
            <p:cNvPr id="5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1" name="Group 60"/>
          <p:cNvGrpSpPr/>
          <p:nvPr userDrawn="1"/>
        </p:nvGrpSpPr>
        <p:grpSpPr>
          <a:xfrm>
            <a:off x="1991570" y="1152150"/>
            <a:ext cx="547734" cy="75895"/>
            <a:chOff x="549565" y="1152150"/>
            <a:chExt cx="7589500" cy="75895"/>
          </a:xfrm>
        </p:grpSpPr>
        <p:pic>
          <p:nvPicPr>
            <p:cNvPr id="6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6" name="Group 65"/>
          <p:cNvGrpSpPr/>
          <p:nvPr userDrawn="1"/>
        </p:nvGrpSpPr>
        <p:grpSpPr>
          <a:xfrm>
            <a:off x="2522835" y="1152150"/>
            <a:ext cx="547734" cy="75895"/>
            <a:chOff x="549565" y="1152150"/>
            <a:chExt cx="7589500" cy="75895"/>
          </a:xfrm>
        </p:grpSpPr>
        <p:pic>
          <p:nvPicPr>
            <p:cNvPr id="6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1" name="Group 70"/>
          <p:cNvGrpSpPr/>
          <p:nvPr userDrawn="1"/>
        </p:nvGrpSpPr>
        <p:grpSpPr>
          <a:xfrm>
            <a:off x="3054100" y="1152150"/>
            <a:ext cx="547734" cy="75895"/>
            <a:chOff x="549565" y="1152150"/>
            <a:chExt cx="7589500" cy="75895"/>
          </a:xfrm>
        </p:grpSpPr>
        <p:pic>
          <p:nvPicPr>
            <p:cNvPr id="7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Group 75"/>
          <p:cNvGrpSpPr/>
          <p:nvPr userDrawn="1"/>
        </p:nvGrpSpPr>
        <p:grpSpPr>
          <a:xfrm>
            <a:off x="3585365" y="1152150"/>
            <a:ext cx="547734" cy="75895"/>
            <a:chOff x="549565" y="1152150"/>
            <a:chExt cx="7589500" cy="75895"/>
          </a:xfrm>
        </p:grpSpPr>
        <p:pic>
          <p:nvPicPr>
            <p:cNvPr id="7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6" name="Group 95"/>
          <p:cNvGrpSpPr/>
          <p:nvPr userDrawn="1"/>
        </p:nvGrpSpPr>
        <p:grpSpPr>
          <a:xfrm>
            <a:off x="7970806" y="1152150"/>
            <a:ext cx="547734" cy="75895"/>
            <a:chOff x="549565" y="1152150"/>
            <a:chExt cx="7589500" cy="75895"/>
          </a:xfrm>
        </p:grpSpPr>
        <p:pic>
          <p:nvPicPr>
            <p:cNvPr id="9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1" name="Group 100"/>
          <p:cNvGrpSpPr/>
          <p:nvPr userDrawn="1"/>
        </p:nvGrpSpPr>
        <p:grpSpPr>
          <a:xfrm>
            <a:off x="7835485" y="1152150"/>
            <a:ext cx="547734" cy="75895"/>
            <a:chOff x="549565" y="1152150"/>
            <a:chExt cx="7589500" cy="75895"/>
          </a:xfrm>
        </p:grpSpPr>
        <p:pic>
          <p:nvPicPr>
            <p:cNvPr id="10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6" name="Group 105"/>
          <p:cNvGrpSpPr/>
          <p:nvPr userDrawn="1"/>
        </p:nvGrpSpPr>
        <p:grpSpPr>
          <a:xfrm>
            <a:off x="7304220" y="1152150"/>
            <a:ext cx="547734" cy="75895"/>
            <a:chOff x="549565" y="1152150"/>
            <a:chExt cx="7589500" cy="75895"/>
          </a:xfrm>
        </p:grpSpPr>
        <p:pic>
          <p:nvPicPr>
            <p:cNvPr id="10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1" name="Group 110"/>
          <p:cNvGrpSpPr/>
          <p:nvPr userDrawn="1"/>
        </p:nvGrpSpPr>
        <p:grpSpPr>
          <a:xfrm>
            <a:off x="6772955" y="1152150"/>
            <a:ext cx="547734" cy="75895"/>
            <a:chOff x="549565" y="1152150"/>
            <a:chExt cx="7589500" cy="75895"/>
          </a:xfrm>
        </p:grpSpPr>
        <p:pic>
          <p:nvPicPr>
            <p:cNvPr id="11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6" name="Group 115"/>
          <p:cNvGrpSpPr/>
          <p:nvPr userDrawn="1"/>
        </p:nvGrpSpPr>
        <p:grpSpPr>
          <a:xfrm>
            <a:off x="6241690" y="1152150"/>
            <a:ext cx="547734" cy="75895"/>
            <a:chOff x="549565" y="1152150"/>
            <a:chExt cx="7589500" cy="75895"/>
          </a:xfrm>
        </p:grpSpPr>
        <p:pic>
          <p:nvPicPr>
            <p:cNvPr id="11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1" name="Group 120"/>
          <p:cNvGrpSpPr/>
          <p:nvPr userDrawn="1"/>
        </p:nvGrpSpPr>
        <p:grpSpPr>
          <a:xfrm>
            <a:off x="5710425" y="1152150"/>
            <a:ext cx="547734" cy="75895"/>
            <a:chOff x="549565" y="1152150"/>
            <a:chExt cx="7589500" cy="75895"/>
          </a:xfrm>
        </p:grpSpPr>
        <p:pic>
          <p:nvPicPr>
            <p:cNvPr id="12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6" name="Group 125"/>
          <p:cNvGrpSpPr/>
          <p:nvPr userDrawn="1"/>
        </p:nvGrpSpPr>
        <p:grpSpPr>
          <a:xfrm>
            <a:off x="5179160" y="1152150"/>
            <a:ext cx="547734" cy="75895"/>
            <a:chOff x="549565" y="1152150"/>
            <a:chExt cx="7589500" cy="75895"/>
          </a:xfrm>
        </p:grpSpPr>
        <p:pic>
          <p:nvPicPr>
            <p:cNvPr id="12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1" name="Group 130"/>
          <p:cNvGrpSpPr/>
          <p:nvPr userDrawn="1"/>
        </p:nvGrpSpPr>
        <p:grpSpPr>
          <a:xfrm>
            <a:off x="4647895" y="1152150"/>
            <a:ext cx="547734" cy="75895"/>
            <a:chOff x="549565" y="1152150"/>
            <a:chExt cx="7589500" cy="75895"/>
          </a:xfrm>
        </p:grpSpPr>
        <p:pic>
          <p:nvPicPr>
            <p:cNvPr id="13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36" name="Group 135"/>
          <p:cNvGrpSpPr/>
          <p:nvPr userDrawn="1"/>
        </p:nvGrpSpPr>
        <p:grpSpPr>
          <a:xfrm>
            <a:off x="4116630" y="1152150"/>
            <a:ext cx="547734" cy="75895"/>
            <a:chOff x="549565" y="1152150"/>
            <a:chExt cx="7589500" cy="75895"/>
          </a:xfrm>
        </p:grpSpPr>
        <p:pic>
          <p:nvPicPr>
            <p:cNvPr id="13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1" name="Group 140"/>
          <p:cNvGrpSpPr/>
          <p:nvPr userDrawn="1"/>
        </p:nvGrpSpPr>
        <p:grpSpPr>
          <a:xfrm rot="5400000">
            <a:off x="206001" y="856806"/>
            <a:ext cx="547734" cy="75895"/>
            <a:chOff x="549565" y="1152150"/>
            <a:chExt cx="7589500" cy="75895"/>
          </a:xfrm>
        </p:grpSpPr>
        <p:pic>
          <p:nvPicPr>
            <p:cNvPr id="142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3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4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5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6" name="Group 145"/>
          <p:cNvGrpSpPr/>
          <p:nvPr userDrawn="1"/>
        </p:nvGrpSpPr>
        <p:grpSpPr>
          <a:xfrm rot="5400000">
            <a:off x="206000" y="612650"/>
            <a:ext cx="547734" cy="75895"/>
            <a:chOff x="549565" y="1152150"/>
            <a:chExt cx="7589500" cy="75895"/>
          </a:xfrm>
        </p:grpSpPr>
        <p:pic>
          <p:nvPicPr>
            <p:cNvPr id="147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8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95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9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52150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0" name="Picture 2" descr="C:\Program Files (x86)\Microsoft Office\MEDIA\OFFICE14\Lines\BD10358_.gif"/>
            <p:cNvPicPr>
              <a:picLocks noChangeAspect="1" noChangeArrowheads="1"/>
            </p:cNvPicPr>
            <p:nvPr userDrawn="1"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9065" y="1164545"/>
              <a:ext cx="3810000" cy="6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582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68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Times New Roman" pitchFamily="18" charset="0"/>
                <a:cs typeface="Times New Roman" pitchFamily="18" charset="0"/>
              </a:defRPr>
            </a:lvl1pPr>
            <a:lvl2pPr>
              <a:defRPr sz="2400">
                <a:latin typeface="Times New Roman" pitchFamily="18" charset="0"/>
                <a:cs typeface="Times New Roman" pitchFamily="18" charset="0"/>
              </a:defRPr>
            </a:lvl2pPr>
            <a:lvl3pPr>
              <a:defRPr sz="2000">
                <a:latin typeface="Times New Roman" pitchFamily="18" charset="0"/>
                <a:cs typeface="Times New Roman" pitchFamily="18" charset="0"/>
              </a:defRPr>
            </a:lvl3pPr>
            <a:lvl4pPr>
              <a:defRPr sz="1800">
                <a:latin typeface="Times New Roman" pitchFamily="18" charset="0"/>
                <a:cs typeface="Times New Roman" pitchFamily="18" charset="0"/>
              </a:defRPr>
            </a:lvl4pPr>
            <a:lvl5pPr>
              <a:defRPr sz="1800">
                <a:latin typeface="Times New Roman" pitchFamily="18" charset="0"/>
                <a:cs typeface="Times New Roman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Times New Roman" pitchFamily="18" charset="0"/>
                <a:cs typeface="Times New Roman" pitchFamily="18" charset="0"/>
              </a:defRPr>
            </a:lvl1pPr>
            <a:lvl2pPr>
              <a:defRPr sz="2400">
                <a:latin typeface="Times New Roman" pitchFamily="18" charset="0"/>
                <a:cs typeface="Times New Roman" pitchFamily="18" charset="0"/>
              </a:defRPr>
            </a:lvl2pPr>
            <a:lvl3pPr>
              <a:defRPr sz="2000">
                <a:latin typeface="Times New Roman" pitchFamily="18" charset="0"/>
                <a:cs typeface="Times New Roman" pitchFamily="18" charset="0"/>
              </a:defRPr>
            </a:lvl3pPr>
            <a:lvl4pPr>
              <a:defRPr sz="1800">
                <a:latin typeface="Times New Roman" pitchFamily="18" charset="0"/>
                <a:cs typeface="Times New Roman" pitchFamily="18" charset="0"/>
              </a:defRPr>
            </a:lvl4pPr>
            <a:lvl5pPr>
              <a:defRPr sz="1800">
                <a:latin typeface="Times New Roman" pitchFamily="18" charset="0"/>
                <a:cs typeface="Times New Roman" pitchFamily="18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59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Times New Roman" pitchFamily="18" charset="0"/>
                <a:cs typeface="Times New Roman" pitchFamily="18" charset="0"/>
              </a:defRPr>
            </a:lvl1pPr>
            <a:lvl2pPr>
              <a:defRPr sz="2000">
                <a:latin typeface="Times New Roman" pitchFamily="18" charset="0"/>
                <a:cs typeface="Times New Roman" pitchFamily="18" charset="0"/>
              </a:defRPr>
            </a:lvl2pPr>
            <a:lvl3pPr>
              <a:defRPr sz="1800">
                <a:latin typeface="Times New Roman" pitchFamily="18" charset="0"/>
                <a:cs typeface="Times New Roman" pitchFamily="18" charset="0"/>
              </a:defRPr>
            </a:lvl3pPr>
            <a:lvl4pPr>
              <a:defRPr sz="1600">
                <a:latin typeface="Times New Roman" pitchFamily="18" charset="0"/>
                <a:cs typeface="Times New Roman" pitchFamily="18" charset="0"/>
              </a:defRPr>
            </a:lvl4pPr>
            <a:lvl5pPr>
              <a:defRPr sz="1600">
                <a:latin typeface="Times New Roman" pitchFamily="18" charset="0"/>
                <a:cs typeface="Times New Roman" pitchFamily="18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Times New Roman" pitchFamily="18" charset="0"/>
                <a:cs typeface="Times New Roman" pitchFamily="18" charset="0"/>
              </a:defRPr>
            </a:lvl1pPr>
            <a:lvl2pPr>
              <a:defRPr sz="2000">
                <a:latin typeface="Times New Roman" pitchFamily="18" charset="0"/>
                <a:cs typeface="Times New Roman" pitchFamily="18" charset="0"/>
              </a:defRPr>
            </a:lvl2pPr>
            <a:lvl3pPr>
              <a:defRPr sz="1800">
                <a:latin typeface="Times New Roman" pitchFamily="18" charset="0"/>
                <a:cs typeface="Times New Roman" pitchFamily="18" charset="0"/>
              </a:defRPr>
            </a:lvl3pPr>
            <a:lvl4pPr>
              <a:defRPr sz="1600">
                <a:latin typeface="Times New Roman" pitchFamily="18" charset="0"/>
                <a:cs typeface="Times New Roman" pitchFamily="18" charset="0"/>
              </a:defRPr>
            </a:lvl4pPr>
            <a:lvl5pPr>
              <a:defRPr sz="1600">
                <a:latin typeface="Times New Roman" pitchFamily="18" charset="0"/>
                <a:cs typeface="Times New Roman" pitchFamily="18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720FE82F-6D2C-4699-8082-5AF1BD9A2DF6}" type="datetimeFigureOut">
              <a:rPr lang="en-US" smtClean="0"/>
              <a:pPr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F51F1655-6286-4E39-91E4-4C2D6E5196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9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98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85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Times New Roman" pitchFamily="18" charset="0"/>
                <a:cs typeface="Times New Roman" pitchFamily="18" charset="0"/>
              </a:defRPr>
            </a:lvl1pPr>
            <a:lvl2pPr>
              <a:defRPr sz="2800">
                <a:latin typeface="Times New Roman" pitchFamily="18" charset="0"/>
                <a:cs typeface="Times New Roman" pitchFamily="18" charset="0"/>
              </a:defRPr>
            </a:lvl2pPr>
            <a:lvl3pPr>
              <a:defRPr sz="2400">
                <a:latin typeface="Times New Roman" pitchFamily="18" charset="0"/>
                <a:cs typeface="Times New Roman" pitchFamily="18" charset="0"/>
              </a:defRPr>
            </a:lvl3pPr>
            <a:lvl4pPr>
              <a:defRPr sz="2000">
                <a:latin typeface="Times New Roman" pitchFamily="18" charset="0"/>
                <a:cs typeface="Times New Roman" pitchFamily="18" charset="0"/>
              </a:defRPr>
            </a:lvl4pPr>
            <a:lvl5pPr>
              <a:defRPr sz="2000">
                <a:latin typeface="Times New Roman" pitchFamily="18" charset="0"/>
                <a:cs typeface="Times New Roman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65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Times New Roman" pitchFamily="18" charset="0"/>
                <a:cs typeface="Times New Roman" pitchFamily="18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37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FE82F-6D2C-4699-8082-5AF1BD9A2DF6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F1655-6286-4E39-91E4-4C2D6E5196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77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811229" y="757987"/>
            <a:ext cx="75215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3200" b="1" dirty="0"/>
              <a:t>NEURO INSIGHT</a:t>
            </a:r>
            <a:endParaRPr lang="en-US" sz="3200" b="1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229147" y="1847714"/>
            <a:ext cx="5677360" cy="1200329"/>
            <a:chOff x="2323640" y="2417455"/>
            <a:chExt cx="5677360" cy="1200329"/>
          </a:xfrm>
        </p:grpSpPr>
        <p:sp>
          <p:nvSpPr>
            <p:cNvPr id="5" name="TextBox 4"/>
            <p:cNvSpPr txBox="1"/>
            <p:nvPr/>
          </p:nvSpPr>
          <p:spPr>
            <a:xfrm>
              <a:off x="2323640" y="2417455"/>
              <a:ext cx="3894064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400" baseline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Areej</a:t>
              </a:r>
              <a:r>
                <a:rPr lang="en-US" sz="2400" b="0" baseline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		</a:t>
              </a:r>
            </a:p>
            <a:p>
              <a:pPr algn="l"/>
              <a:r>
                <a:rPr lang="en-US" sz="2400" b="0" baseline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Hira Amanat</a:t>
              </a:r>
            </a:p>
            <a:p>
              <a:pPr algn="l"/>
              <a:endParaRPr lang="en-US" sz="24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" name="TextBox 4"/>
            <p:cNvSpPr txBox="1"/>
            <p:nvPr/>
          </p:nvSpPr>
          <p:spPr>
            <a:xfrm>
              <a:off x="5638799" y="2417455"/>
              <a:ext cx="23622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24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2021-SE-13</a:t>
              </a:r>
            </a:p>
            <a:p>
              <a:pPr algn="l"/>
              <a:r>
                <a:rPr lang="en-US" sz="2400" b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2021-SE-19</a:t>
              </a:r>
            </a:p>
            <a:p>
              <a:pPr algn="l"/>
              <a:endParaRPr lang="en-US" sz="24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endParaRPr>
            </a:p>
          </p:txBody>
        </p:sp>
      </p:grpSp>
      <p:sp>
        <p:nvSpPr>
          <p:cNvPr id="7" name="TextBox 4"/>
          <p:cNvSpPr txBox="1"/>
          <p:nvPr/>
        </p:nvSpPr>
        <p:spPr>
          <a:xfrm>
            <a:off x="1793965" y="3015898"/>
            <a:ext cx="55560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Supervisor: </a:t>
            </a:r>
            <a:r>
              <a:rPr lang="en-US" sz="2400" dirty="0"/>
              <a:t>Dr. Irfan Yousuf</a:t>
            </a:r>
            <a:br>
              <a:rPr lang="en-US" sz="2400" dirty="0"/>
            </a:b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910D8173-2B40-1CFB-42AC-08621AB87BDB}"/>
              </a:ext>
            </a:extLst>
          </p:cNvPr>
          <p:cNvSpPr txBox="1"/>
          <p:nvPr/>
        </p:nvSpPr>
        <p:spPr>
          <a:xfrm>
            <a:off x="1780944" y="3577023"/>
            <a:ext cx="5556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Co-Supervisor: </a:t>
            </a:r>
            <a:r>
              <a:rPr lang="en-US" sz="2400" dirty="0"/>
              <a:t>Waqas Ali Zafar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265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Remaining Work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Complete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3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Practical Demonstration</a:t>
            </a:r>
          </a:p>
        </p:txBody>
      </p:sp>
      <p:pic>
        <p:nvPicPr>
          <p:cNvPr id="4" name="Screen Recording 2024-12-11 075257">
            <a:hlinkClick r:id="" action="ppaction://media"/>
            <a:extLst>
              <a:ext uri="{FF2B5EF4-FFF2-40B4-BE49-F238E27FC236}">
                <a16:creationId xmlns:a16="http://schemas.microsoft.com/office/drawing/2014/main" id="{EA4F7B66-3D6F-DF9B-ADC9-4F4E6A3837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1325" y="1531625"/>
            <a:ext cx="8077200" cy="4477063"/>
          </a:xfrm>
        </p:spPr>
      </p:pic>
    </p:spTree>
    <p:extLst>
      <p:ext uri="{BB962C8B-B14F-4D97-AF65-F5344CB8AC3E}">
        <p14:creationId xmlns:p14="http://schemas.microsoft.com/office/powerpoint/2010/main" val="438090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hlinkClick r:id="rId2" action="ppaction://hlinksldjump"/>
              </a:rPr>
              <a:t>[1]  </a:t>
            </a:r>
            <a:r>
              <a:rPr lang="en-US" sz="2000" dirty="0" err="1"/>
              <a:t>Epsy</a:t>
            </a:r>
            <a:r>
              <a:rPr lang="en-US" sz="2000" dirty="0"/>
              <a:t>. https://www.epsy.com. A digital health platform that helps people with epilepsy track and manage their seizures, medications, and overall health</a:t>
            </a:r>
            <a:br>
              <a:rPr lang="en-US" sz="2000" dirty="0"/>
            </a:br>
            <a:r>
              <a:rPr lang="en-US" sz="2000" dirty="0">
                <a:hlinkClick r:id="rId2" action="ppaction://hlinksldjump"/>
              </a:rPr>
              <a:t>[2] </a:t>
            </a:r>
            <a:r>
              <a:rPr lang="en-US" sz="2000" dirty="0"/>
              <a:t>My seizure diary. https://www.myseizurediary.com. A comprehensive digital diary that allows users to record and manage their seizures.</a:t>
            </a:r>
          </a:p>
          <a:p>
            <a:pPr marL="0" indent="0">
              <a:buNone/>
            </a:pPr>
            <a:r>
              <a:rPr lang="en-US" sz="2000" dirty="0">
                <a:hlinkClick r:id="rId2" action="ppaction://hlinksldjump"/>
              </a:rPr>
              <a:t>[3] </a:t>
            </a:r>
            <a:r>
              <a:rPr lang="en-US" sz="2000" dirty="0"/>
              <a:t>Seizure tracker. https://www.seizuretracker.com. An app designed to assist individuals with epilepsy in monitoring their seizures and identifying patterns.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2678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Epilepsy</a:t>
            </a:r>
            <a:r>
              <a:rPr lang="en-US" sz="1600" dirty="0"/>
              <a:t>: </a:t>
            </a:r>
            <a:r>
              <a:rPr lang="en-US" sz="1800" dirty="0"/>
              <a:t>Epilepsy is one of the most common neurological disorders, affecting over 50 million people globally. It is characterized by sudden and unpredictable seizures, which can disrupt a person’s daily life and pose severe risks if not managed effectively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2000" b="1" dirty="0"/>
              <a:t>      Objectives:</a:t>
            </a: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       Automated Diagnosis</a:t>
            </a:r>
            <a:r>
              <a:rPr lang="en-US" sz="1800" b="1" dirty="0"/>
              <a:t>: </a:t>
            </a:r>
            <a:r>
              <a:rPr lang="en-US" sz="1800" dirty="0"/>
              <a:t>Develop a deep learning-based application for accurate epilepsy diagnosis using EEG signals.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      Educational Tool: </a:t>
            </a:r>
            <a:r>
              <a:rPr lang="en-US" sz="2000" dirty="0"/>
              <a:t>Aid young doctors in learning to diagnose epilepsy by comparing their analyses with system findings.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      Local Focus: </a:t>
            </a:r>
            <a:r>
              <a:rPr lang="en-US" sz="1800" dirty="0"/>
              <a:t>Collect and utilize locally-sourced EEG data to ensure relevance to the target demographic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911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Literature Review/Related Work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2644F7-163B-FAB7-E7F7-2C8AEDDAF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936668"/>
              </p:ext>
            </p:extLst>
          </p:nvPr>
        </p:nvGraphicFramePr>
        <p:xfrm>
          <a:off x="625459" y="1492352"/>
          <a:ext cx="7893082" cy="4480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20581">
                  <a:extLst>
                    <a:ext uri="{9D8B030D-6E8A-4147-A177-3AD203B41FA5}">
                      <a16:colId xmlns:a16="http://schemas.microsoft.com/office/drawing/2014/main" val="2047392965"/>
                    </a:ext>
                  </a:extLst>
                </a:gridCol>
                <a:gridCol w="3254880">
                  <a:extLst>
                    <a:ext uri="{9D8B030D-6E8A-4147-A177-3AD203B41FA5}">
                      <a16:colId xmlns:a16="http://schemas.microsoft.com/office/drawing/2014/main" val="387399641"/>
                    </a:ext>
                  </a:extLst>
                </a:gridCol>
                <a:gridCol w="1389801">
                  <a:extLst>
                    <a:ext uri="{9D8B030D-6E8A-4147-A177-3AD203B41FA5}">
                      <a16:colId xmlns:a16="http://schemas.microsoft.com/office/drawing/2014/main" val="647785639"/>
                    </a:ext>
                  </a:extLst>
                </a:gridCol>
                <a:gridCol w="2027820">
                  <a:extLst>
                    <a:ext uri="{9D8B030D-6E8A-4147-A177-3AD203B41FA5}">
                      <a16:colId xmlns:a16="http://schemas.microsoft.com/office/drawing/2014/main" val="2360967102"/>
                    </a:ext>
                  </a:extLst>
                </a:gridCol>
              </a:tblGrid>
              <a:tr h="388456">
                <a:tc>
                  <a:txBody>
                    <a:bodyPr/>
                    <a:lstStyle/>
                    <a:p>
                      <a:r>
                        <a:rPr lang="en-US" dirty="0"/>
                        <a:t>Related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Solution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697283"/>
                  </a:ext>
                </a:extLst>
              </a:tr>
              <a:tr h="885168">
                <a:tc>
                  <a:txBody>
                    <a:bodyPr/>
                    <a:lstStyle/>
                    <a:p>
                      <a:r>
                        <a:rPr lang="en-US" dirty="0" err="1"/>
                        <a:t>Epsy</a:t>
                      </a:r>
                      <a:r>
                        <a:rPr lang="en-US" dirty="0">
                          <a:hlinkClick r:id="rId2" action="ppaction://hlinksldjump"/>
                        </a:rPr>
                        <a:t>[1]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Epsy</a:t>
                      </a:r>
                      <a:r>
                        <a:rPr lang="en-US" dirty="0"/>
                        <a:t> is a digital health platform for tracking and managing epilepsy, including seizures, medications, and overall health.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detect seizures in real-time.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Our system enables real-time data collection and automatic 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2892123"/>
                  </a:ext>
                </a:extLst>
              </a:tr>
              <a:tr h="687875">
                <a:tc>
                  <a:txBody>
                    <a:bodyPr/>
                    <a:lstStyle/>
                    <a:p>
                      <a:r>
                        <a:rPr lang="en-US" dirty="0"/>
                        <a:t>My Seizure Diary</a:t>
                      </a:r>
                      <a:r>
                        <a:rPr lang="en-US" dirty="0">
                          <a:hlinkClick r:id="rId2" action="ppaction://hlinksldjump"/>
                        </a:rPr>
                        <a:t>[2]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My Seizure Diary helps track and manage epilepsy seizures.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Not detect seizures in real-time.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 real-time detection to enhance user experience.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939046"/>
                  </a:ext>
                </a:extLst>
              </a:tr>
              <a:tr h="846616">
                <a:tc>
                  <a:txBody>
                    <a:bodyPr/>
                    <a:lstStyle/>
                    <a:p>
                      <a:r>
                        <a:rPr lang="en-US" dirty="0"/>
                        <a:t>Seizure Tracker </a:t>
                      </a:r>
                      <a:r>
                        <a:rPr lang="en-US" dirty="0">
                          <a:hlinkClick r:id="rId2" action="ppaction://hlinksldjump"/>
                        </a:rPr>
                        <a:t>[3]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Seizure Tracker is an easy-to-use app for monitoring seizures and identifying patterns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detect seizures in real-time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Implement real-time detection for immediate seizure monitoring.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600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22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The current methods for diagnosing epilepsy through manual EEG analysis are inefficient, labor-intensive, and prone to error. Existing automated systems often rely on online benchmark data that does not accurately represent the diverse demographics of patients, limiting their effectiveness.</a:t>
            </a:r>
          </a:p>
        </p:txBody>
      </p:sp>
    </p:spTree>
    <p:extLst>
      <p:ext uri="{BB962C8B-B14F-4D97-AF65-F5344CB8AC3E}">
        <p14:creationId xmlns:p14="http://schemas.microsoft.com/office/powerpoint/2010/main" val="1678338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Scope/Features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Neuro Insight aims to develop a comprehensive system that leverages deep learning models for epilepsy detection and management.</a:t>
            </a:r>
            <a:br>
              <a:rPr lang="en-US" sz="1800" dirty="0"/>
            </a:br>
            <a:r>
              <a:rPr lang="en-US" sz="1800" dirty="0"/>
              <a:t>This project will focus on improving the accuracy and efficiency of seizure detection and prediction, ultimately leading to enhanced patient care and improved quality of life.</a:t>
            </a:r>
          </a:p>
          <a:p>
            <a:pPr marL="0" indent="0">
              <a:buNone/>
            </a:pPr>
            <a:endParaRPr lang="en-US" sz="1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Real-time seizure detection and prediction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Automated diagnosis using deep learning models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Educational tool for young doctors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Data visualization and insights for patient care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73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Methodology/Architecture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Data Acquisition </a:t>
            </a:r>
            <a:br>
              <a:rPr lang="en-US" sz="2000" b="1" dirty="0"/>
            </a:br>
            <a:r>
              <a:rPr lang="en-US" sz="2000" dirty="0"/>
              <a:t>Collaborate with local hospitals to gather EEG recordings from epilepsy     patients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Data Preprocessing </a:t>
            </a:r>
            <a:br>
              <a:rPr lang="en-US" sz="2000" b="1" dirty="0"/>
            </a:br>
            <a:r>
              <a:rPr lang="en-US" sz="2000" dirty="0"/>
              <a:t>Apply filtering, segmentation, and normalization techniques to prepare EEG signals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Feature Extraction </a:t>
            </a:r>
            <a:br>
              <a:rPr lang="en-US" sz="2000" b="1" dirty="0"/>
            </a:br>
            <a:r>
              <a:rPr lang="en-US" sz="2000" dirty="0"/>
              <a:t>Utilize time-domain, frequency-domain, and time-frequency features to capture EEG patterns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Model Development </a:t>
            </a:r>
            <a:br>
              <a:rPr lang="en-US" sz="2000" b="1" dirty="0"/>
            </a:br>
            <a:r>
              <a:rPr lang="en-US" sz="2000" dirty="0"/>
              <a:t>Implement deep learning models (RNNs, LSTMs) for automated feature extraction and classification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223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8E222-919A-C34A-EE2F-736F003E9C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5717-AA03-5E0F-8BFD-F6912B69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Methodology/Architecture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864BB7-3DD0-BBA8-2130-8B29D2325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50" y="1683416"/>
            <a:ext cx="7437710" cy="4092704"/>
          </a:xfrm>
        </p:spPr>
      </p:pic>
    </p:spTree>
    <p:extLst>
      <p:ext uri="{BB962C8B-B14F-4D97-AF65-F5344CB8AC3E}">
        <p14:creationId xmlns:p14="http://schemas.microsoft.com/office/powerpoint/2010/main" val="307844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Collected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Primary Source</a:t>
            </a:r>
            <a:br>
              <a:rPr lang="en-US" sz="2000" b="1" dirty="0"/>
            </a:br>
            <a:r>
              <a:rPr lang="en-US" sz="2000" dirty="0"/>
              <a:t>Partner with Mayo and </a:t>
            </a:r>
            <a:r>
              <a:rPr lang="en-US" sz="2000" dirty="0" err="1"/>
              <a:t>Shalamar</a:t>
            </a:r>
            <a:r>
              <a:rPr lang="en-US" sz="2000" dirty="0"/>
              <a:t> Hospital's neurology department in Lahore for EEG recordings from epilepsy patients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Data Labeling </a:t>
            </a:r>
            <a:br>
              <a:rPr lang="en-US" sz="2000" b="1" dirty="0"/>
            </a:br>
            <a:r>
              <a:rPr lang="en-US" sz="2000" dirty="0"/>
              <a:t>Collaborate with specialist doctors to annotate EEG data, ensuring accurate labeling of seizure phases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Ethical Compliance </a:t>
            </a:r>
            <a:br>
              <a:rPr lang="en-US" sz="2000" b="1" dirty="0"/>
            </a:br>
            <a:r>
              <a:rPr lang="en-US" sz="2000" dirty="0"/>
              <a:t>Obtain informed consent and adhere to ethical standards in data collection and handling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Quality Assurance </a:t>
            </a:r>
            <a:br>
              <a:rPr lang="en-US" sz="2000" b="1" dirty="0"/>
            </a:br>
            <a:r>
              <a:rPr lang="en-US" sz="2000" dirty="0"/>
              <a:t>Implement continuous monitoring and expert validation to maintain data quality and relevance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871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Initial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Our initial work focuses on a binary classification task: determining whether a patient is experiencing a seizure or not.</a:t>
            </a:r>
          </a:p>
          <a:p>
            <a:r>
              <a:rPr lang="en-US" sz="2000" dirty="0"/>
              <a:t>Preliminary results show the deep learning models successfully distinguish between seizure and non-seizure EEG data, providing a foundational step towards more advanced seizure detection and prediction.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A87CC2-C3FB-DE72-AEB1-D6AC06B299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51" y="3504895"/>
            <a:ext cx="3642960" cy="27677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AB28801-7AE2-7AD8-7E8C-10E95E0534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793" y="3504895"/>
            <a:ext cx="3590955" cy="276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1586</TotalTime>
  <Words>643</Words>
  <Application>Microsoft Office PowerPoint</Application>
  <PresentationFormat>On-screen Show (4:3)</PresentationFormat>
  <Paragraphs>64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Office Theme</vt:lpstr>
      <vt:lpstr>PowerPoint Presentation</vt:lpstr>
      <vt:lpstr>Introduction</vt:lpstr>
      <vt:lpstr>Literature Review/Related Work</vt:lpstr>
      <vt:lpstr>Problem Statement</vt:lpstr>
      <vt:lpstr>Scope/Features</vt:lpstr>
      <vt:lpstr>Methodology/Architecture</vt:lpstr>
      <vt:lpstr>Methodology/Architecture</vt:lpstr>
      <vt:lpstr>Data Collected</vt:lpstr>
      <vt:lpstr>Initial Results</vt:lpstr>
      <vt:lpstr>Remaining Work </vt:lpstr>
      <vt:lpstr>Practical Demonstration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Alina</dc:creator>
  <cp:lastModifiedBy>Hira Amanat</cp:lastModifiedBy>
  <cp:revision>39</cp:revision>
  <dcterms:created xsi:type="dcterms:W3CDTF">2023-10-25T06:24:34Z</dcterms:created>
  <dcterms:modified xsi:type="dcterms:W3CDTF">2025-04-11T06:19:48Z</dcterms:modified>
</cp:coreProperties>
</file>

<file path=docProps/thumbnail.jpeg>
</file>